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8" r:id="rId4"/>
    <p:sldId id="263" r:id="rId5"/>
    <p:sldId id="264" r:id="rId6"/>
    <p:sldId id="265" r:id="rId7"/>
    <p:sldId id="259" r:id="rId8"/>
    <p:sldId id="262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baird" initials="" lastIdx="10" clrIdx="0"/>
  <p:cmAuthor id="1" name="Cortney Cino" initials="" lastIdx="2" clrIdx="1"/>
  <p:cmAuthor id="2" name="robert.schweitzer" initials="" lastIdx="16" clrIdx="2"/>
  <p:cmAuthor id="3" name="Lawrence, Susan" initials="LS" lastIdx="0" clrIdx="3">
    <p:extLst>
      <p:ext uri="{19B8F6BF-5375-455C-9EA6-DF929625EA0E}">
        <p15:presenceInfo xmlns:p15="http://schemas.microsoft.com/office/powerpoint/2012/main" userId="Lawrence, Sus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00AC4E"/>
    <a:srgbClr val="FFFF99"/>
    <a:srgbClr val="FFFFCC"/>
    <a:srgbClr val="FFCCFF"/>
    <a:srgbClr val="FF0066"/>
    <a:srgbClr val="008000"/>
    <a:srgbClr val="003300"/>
    <a:srgbClr val="099402"/>
    <a:srgbClr val="029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32" autoAdjust="0"/>
    <p:restoredTop sz="93460" autoAdjust="0"/>
  </p:normalViewPr>
  <p:slideViewPr>
    <p:cSldViewPr snapToGrid="0">
      <p:cViewPr varScale="1">
        <p:scale>
          <a:sx n="60" d="100"/>
          <a:sy n="60" d="100"/>
        </p:scale>
        <p:origin x="1080" y="1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7326F0F-3283-469F-A484-26080EB7C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5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Arial" charset="0"/>
              </a:defRPr>
            </a:lvl1pPr>
          </a:lstStyle>
          <a:p>
            <a:fld id="{83E3688B-BC7F-4795-A61C-E2B27E12F9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75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  <a:p>
            <a:r>
              <a:rPr lang="en-US" dirty="0" smtClean="0"/>
              <a:t>- Introductory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  <a:p>
            <a:r>
              <a:rPr lang="en-US" dirty="0" smtClean="0"/>
              <a:t>- Open the Section by reviewing the Transition</a:t>
            </a:r>
            <a:r>
              <a:rPr lang="en-US" baseline="0" dirty="0" smtClean="0"/>
              <a:t> from Phase III into Phase IV.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0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Instructor</a:t>
            </a:r>
            <a:r>
              <a:rPr lang="en-US" baseline="0" dirty="0" smtClean="0"/>
              <a:t> Notes: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 the tasks that each reviewer completes in the process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RTM may be done later by the region if it is long complex project not </a:t>
            </a:r>
            <a:r>
              <a:rPr lang="en-US" baseline="0" dirty="0" err="1" smtClean="0"/>
              <a:t>fininshed</a:t>
            </a:r>
            <a:r>
              <a:rPr lang="en-US" baseline="0" dirty="0" smtClean="0"/>
              <a:t> before the JFO closes.</a:t>
            </a:r>
            <a:endParaRPr lang="en-US" baseline="0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Instructor</a:t>
            </a:r>
            <a:r>
              <a:rPr lang="en-US" baseline="0" dirty="0" smtClean="0"/>
              <a:t> Notes: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 the tasks that each reviewer completes in the process.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2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Instructor</a:t>
            </a:r>
            <a:r>
              <a:rPr lang="en-US" baseline="0" dirty="0" smtClean="0"/>
              <a:t> Notes: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 the tasks that each reviewer completes in the process.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0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Instructor</a:t>
            </a:r>
            <a:r>
              <a:rPr lang="en-US" baseline="0" dirty="0" smtClean="0"/>
              <a:t> Notes: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 the tasks that each reviewer completes in the process.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r>
              <a:rPr lang="en-US" baseline="0" dirty="0" smtClean="0"/>
              <a:t> Notes:</a:t>
            </a:r>
          </a:p>
          <a:p>
            <a:r>
              <a:rPr lang="en-US" baseline="0" dirty="0" smtClean="0"/>
              <a:t>- </a:t>
            </a:r>
            <a:r>
              <a:rPr lang="en-US" dirty="0" smtClean="0"/>
              <a:t>Take brief moment to address any final questions before</a:t>
            </a:r>
            <a:r>
              <a:rPr lang="en-US" baseline="0" dirty="0" smtClean="0"/>
              <a:t> proceeding.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0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Have students</a:t>
            </a:r>
            <a:r>
              <a:rPr lang="en-US" baseline="0" dirty="0" smtClean="0"/>
              <a:t> complete the Unit 6 portion of the evaluation. Include time for comments and feedback.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688B-BC7F-4795-A61C-E2B27E12F998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3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7" descr="Powerpoint background"/>
          <p:cNvPicPr>
            <a:picLocks noChangeAspect="1" noChangeArrowheads="1"/>
          </p:cNvPicPr>
          <p:nvPr userDrawn="1"/>
        </p:nvPicPr>
        <p:blipFill>
          <a:blip r:embed="rId13" cstate="print">
            <a:lum contrast="-8000"/>
          </a:blip>
          <a:stretch>
            <a:fillRect/>
          </a:stretch>
        </p:blipFill>
        <p:spPr bwMode="auto">
          <a:xfrm>
            <a:off x="0" y="0"/>
            <a:ext cx="917065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Picture 9" descr="DHS_fema_S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8575" y="5756275"/>
            <a:ext cx="2463800" cy="11874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594590"/>
            <a:ext cx="7772400" cy="216637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Phase IV - Reviews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3" y="1803941"/>
            <a:ext cx="6267231" cy="42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Phase </a:t>
            </a:r>
            <a:r>
              <a:rPr lang="en-US" sz="3200" b="1" dirty="0" smtClean="0">
                <a:solidFill>
                  <a:srgbClr val="0070C0"/>
                </a:solidFill>
              </a:rPr>
              <a:t>IV </a:t>
            </a:r>
            <a:r>
              <a:rPr lang="en-US" sz="3200" b="1" dirty="0">
                <a:solidFill>
                  <a:srgbClr val="0070C0"/>
                </a:solidFill>
              </a:rPr>
              <a:t>– </a:t>
            </a:r>
            <a:r>
              <a:rPr lang="en-US" sz="3200" b="1" dirty="0" smtClean="0">
                <a:solidFill>
                  <a:srgbClr val="0070C0"/>
                </a:solidFill>
              </a:rPr>
              <a:t>Obligation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795106" y="2847430"/>
            <a:ext cx="1045171" cy="917521"/>
          </a:xfrm>
          <a:prstGeom prst="rect">
            <a:avLst/>
          </a:prstGeom>
          <a:solidFill>
            <a:srgbClr val="FAFCA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COMPLIANCE REVIEWS COMPLETED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stCxn id="16" idx="3"/>
          </p:cNvCxnSpPr>
          <p:nvPr/>
        </p:nvCxnSpPr>
        <p:spPr>
          <a:xfrm flipV="1">
            <a:off x="1840277" y="3306190"/>
            <a:ext cx="1097476" cy="1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77623" y="1161226"/>
            <a:ext cx="0" cy="415790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Terminator 25"/>
          <p:cNvSpPr/>
          <p:nvPr/>
        </p:nvSpPr>
        <p:spPr>
          <a:xfrm>
            <a:off x="1584004" y="5341472"/>
            <a:ext cx="1787237" cy="374073"/>
          </a:xfrm>
          <a:prstGeom prst="flowChartTerminator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PHASE IV TRANSITION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23799" y="1758570"/>
            <a:ext cx="26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/>
              </a:rPr>
              <a:t>PHASE IV</a:t>
            </a:r>
            <a:endParaRPr lang="en-US" b="1" dirty="0">
              <a:solidFill>
                <a:srgbClr val="002060"/>
              </a:solidFill>
              <a:latin typeface="Aria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0" y="3306190"/>
            <a:ext cx="758757" cy="1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0166" y="1876399"/>
            <a:ext cx="26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/>
              </a:rPr>
              <a:t>PHASE III</a:t>
            </a:r>
            <a:endParaRPr lang="en-US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16515" y="2927358"/>
            <a:ext cx="588818" cy="833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PDMG</a:t>
            </a:r>
          </a:p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REVIEW</a:t>
            </a:r>
            <a:endParaRPr lang="en-US" sz="800" b="1" dirty="0">
              <a:solidFill>
                <a:srgbClr val="FFFFFF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603545" y="3306190"/>
            <a:ext cx="222980" cy="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30035" y="2894265"/>
            <a:ext cx="819785" cy="833476"/>
          </a:xfrm>
          <a:prstGeom prst="rect">
            <a:avLst/>
          </a:prstGeom>
          <a:solidFill>
            <a:srgbClr val="00AC4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APPLICANT REVIEWS AND SIGNS PROJECT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84526" y="2894265"/>
            <a:ext cx="776491" cy="833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FINAL REVIEW AND AWARD IN EMMIE</a:t>
            </a:r>
            <a:endParaRPr lang="en-US" sz="800" b="1" dirty="0">
              <a:solidFill>
                <a:srgbClr val="FFFFFF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649820" y="3306188"/>
            <a:ext cx="222980" cy="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661017" y="3295968"/>
            <a:ext cx="222980" cy="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895722" y="2889450"/>
            <a:ext cx="764765" cy="833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PDMG CONDUCTS RECOVERY TRANSITION MEETING</a:t>
            </a:r>
            <a:endParaRPr lang="en-US" sz="800" b="1" dirty="0">
              <a:solidFill>
                <a:srgbClr val="FFFFFF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83939" y="3295966"/>
            <a:ext cx="222980" cy="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950214" y="2893495"/>
            <a:ext cx="815362" cy="833476"/>
          </a:xfrm>
          <a:prstGeom prst="rect">
            <a:avLst/>
          </a:prstGeom>
          <a:solidFill>
            <a:srgbClr val="92D050"/>
          </a:solidFill>
          <a:ln>
            <a:solidFill>
              <a:srgbClr val="009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TRANSITION TO REGION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012348" y="2889451"/>
            <a:ext cx="854234" cy="833476"/>
          </a:xfrm>
          <a:prstGeom prst="rect">
            <a:avLst/>
          </a:prstGeom>
          <a:solidFill>
            <a:srgbClr val="FAFCA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CRC COMPLETES ALL INITIAL SUB-AWARDS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765576" y="3295966"/>
            <a:ext cx="222980" cy="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2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Phase IV - Reviews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769"/>
            <a:ext cx="8229600" cy="4165977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Phase IV is the final stage of the project:</a:t>
            </a:r>
          </a:p>
          <a:p>
            <a:pPr>
              <a:buFontTx/>
              <a:buChar char="-"/>
            </a:pPr>
            <a:r>
              <a:rPr lang="en-US" sz="2800" dirty="0"/>
              <a:t>F</a:t>
            </a:r>
            <a:r>
              <a:rPr lang="en-US" sz="2800" dirty="0" smtClean="0"/>
              <a:t>inal </a:t>
            </a:r>
            <a:r>
              <a:rPr lang="en-US" sz="2800" dirty="0"/>
              <a:t>reviews are completed and funding is obligated for the </a:t>
            </a:r>
            <a:r>
              <a:rPr lang="en-US" sz="2800" dirty="0" smtClean="0"/>
              <a:t>project.</a:t>
            </a:r>
          </a:p>
          <a:p>
            <a:pPr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/>
              <a:t>PDMG continues to serve as the customer service representative for any communication between FEMA and the Applicant during this </a:t>
            </a:r>
            <a:r>
              <a:rPr lang="en-US" sz="2800" dirty="0" smtClean="0"/>
              <a:t>phase.</a:t>
            </a:r>
          </a:p>
          <a:p>
            <a:pPr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/>
              <a:t>PDMG will also conduct a Recovery Transition Meeting with the Applicant and Recipient </a:t>
            </a:r>
            <a:r>
              <a:rPr lang="en-US" sz="2800" dirty="0" smtClean="0"/>
              <a:t>Point of Contact.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054" y="6042033"/>
            <a:ext cx="910483" cy="6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7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Phase IV - Reviews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6094"/>
            <a:ext cx="8229600" cy="4165977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Recovery Transition Meeting:</a:t>
            </a:r>
          </a:p>
          <a:p>
            <a:pPr>
              <a:buFontTx/>
              <a:buChar char="-"/>
            </a:pPr>
            <a:r>
              <a:rPr lang="en-US" sz="2400" b="1" u="sng" dirty="0"/>
              <a:t>F</a:t>
            </a:r>
            <a:r>
              <a:rPr lang="en-US" sz="2400" b="1" u="sng" dirty="0" smtClean="0"/>
              <a:t>ormal </a:t>
            </a:r>
            <a:r>
              <a:rPr lang="en-US" sz="2400" b="1" u="sng" dirty="0"/>
              <a:t>transition briefing</a:t>
            </a:r>
            <a:r>
              <a:rPr lang="en-US" sz="2400" b="1" dirty="0"/>
              <a:t> </a:t>
            </a:r>
            <a:r>
              <a:rPr lang="en-US" sz="2400" dirty="0"/>
              <a:t>from FEMA back to the Recipient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PDMGs must request to conduct the RTM through the Grants Manager.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/>
              <a:t>The Applicant must meet the following requirements before the Grants Manager will allow the PDMG to conduct the RTM</a:t>
            </a:r>
            <a:r>
              <a:rPr lang="en-US" sz="2400" dirty="0" smtClean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Damage Inventory has been signed by the Applicant.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All damage </a:t>
            </a:r>
            <a:r>
              <a:rPr lang="en-US" sz="2400" dirty="0"/>
              <a:t>line items in the Damage Inventory have been logically grouped (formulated) into </a:t>
            </a:r>
            <a:r>
              <a:rPr lang="en-US" sz="2400" dirty="0" smtClean="0"/>
              <a:t>projects.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All projects have been signed by the Applicant.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054" y="6042033"/>
            <a:ext cx="910483" cy="6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0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Phase IV - Reviews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869"/>
            <a:ext cx="8229600" cy="4165977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Recovery Transition Meeting (Continued):</a:t>
            </a:r>
          </a:p>
          <a:p>
            <a:pPr>
              <a:buFontTx/>
              <a:buChar char="-"/>
            </a:pPr>
            <a:r>
              <a:rPr lang="en-US" sz="2400" dirty="0" smtClean="0"/>
              <a:t>During </a:t>
            </a:r>
            <a:r>
              <a:rPr lang="en-US" sz="2400" dirty="0"/>
              <a:t>the meeting, the PDMG and Recipient will </a:t>
            </a:r>
            <a:r>
              <a:rPr lang="en-US" sz="2400" dirty="0" smtClean="0"/>
              <a:t>discuss: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E</a:t>
            </a:r>
            <a:r>
              <a:rPr lang="en-US" sz="2400" dirty="0" smtClean="0"/>
              <a:t>ach project.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Conditions </a:t>
            </a:r>
            <a:r>
              <a:rPr lang="en-US" sz="2400" dirty="0"/>
              <a:t>that have been placed on the </a:t>
            </a:r>
            <a:r>
              <a:rPr lang="en-US" sz="2400" dirty="0" smtClean="0"/>
              <a:t>project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Any </a:t>
            </a:r>
            <a:r>
              <a:rPr lang="en-US" sz="2400" dirty="0"/>
              <a:t>Determination Memos/Letters that have been issued.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/>
              <a:t>Recipient </a:t>
            </a:r>
            <a:r>
              <a:rPr lang="en-US" sz="2400" dirty="0" smtClean="0"/>
              <a:t>will: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Discuss </a:t>
            </a:r>
            <a:r>
              <a:rPr lang="en-US" sz="2400" dirty="0"/>
              <a:t>grants management requirements and other </a:t>
            </a:r>
            <a:r>
              <a:rPr lang="en-US" sz="2400" dirty="0" smtClean="0"/>
              <a:t>Recipient specific </a:t>
            </a:r>
            <a:r>
              <a:rPr lang="en-US" sz="2400" dirty="0"/>
              <a:t>processes, such as funding allocations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054" y="6042033"/>
            <a:ext cx="910483" cy="6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4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Phase IV - Reviews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769"/>
            <a:ext cx="8229600" cy="4165977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Recovery Transition Meeting (Continued):</a:t>
            </a:r>
          </a:p>
          <a:p>
            <a:pPr>
              <a:buFontTx/>
              <a:buChar char="-"/>
            </a:pPr>
            <a:r>
              <a:rPr lang="en-US" sz="2800" dirty="0" smtClean="0"/>
              <a:t>After </a:t>
            </a:r>
            <a:r>
              <a:rPr lang="en-US" sz="2800" dirty="0"/>
              <a:t>conducting the </a:t>
            </a:r>
            <a:r>
              <a:rPr lang="en-US" sz="2800" dirty="0" smtClean="0"/>
              <a:t>meeting: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PDMG will enter the results of the discussion in the Grants </a:t>
            </a:r>
            <a:r>
              <a:rPr lang="en-US" dirty="0" smtClean="0"/>
              <a:t>Manager.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 PDMG will send </a:t>
            </a:r>
            <a:r>
              <a:rPr lang="en-US" dirty="0"/>
              <a:t>the RTM to the Applicant. 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Applicant will sign an acknowledgement of the </a:t>
            </a:r>
            <a:r>
              <a:rPr lang="en-US" dirty="0" smtClean="0"/>
              <a:t>Recovery Transition Meeting </a:t>
            </a:r>
            <a:r>
              <a:rPr lang="en-US" dirty="0"/>
              <a:t>in the Grants Portal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054" y="6042033"/>
            <a:ext cx="910483" cy="6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5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Questions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3878" y="138546"/>
            <a:ext cx="6228221" cy="7427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054" y="6042033"/>
            <a:ext cx="910483" cy="6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9" y="274638"/>
            <a:ext cx="8714508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Conclusion of Unit 6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10"/>
            <a:ext cx="8229600" cy="4879254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C00000"/>
                </a:solidFill>
                <a:ea typeface="+mj-ea"/>
                <a:cs typeface="+mj-cs"/>
              </a:rPr>
              <a:t>Course Evaluation and Comment</a:t>
            </a:r>
            <a:endParaRPr lang="en-US" sz="3000" b="1" dirty="0" smtClean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018" y="1908969"/>
            <a:ext cx="6550308" cy="37258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054" y="6042033"/>
            <a:ext cx="910483" cy="6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0D762029CE84B96C87ACFF56B9A05" ma:contentTypeVersion="9" ma:contentTypeDescription="Create a new document." ma:contentTypeScope="" ma:versionID="41784b0c62fad69a33861b5d005a16aa">
  <xsd:schema xmlns:xsd="http://www.w3.org/2001/XMLSchema" xmlns:xs="http://www.w3.org/2001/XMLSchema" xmlns:p="http://schemas.microsoft.com/office/2006/metadata/properties" xmlns:ns1="http://schemas.microsoft.com/sharepoint/v3" xmlns:ns2="320bc15b-6623-44b1-b36c-f22f9b0446bb" xmlns:ns3="eab1cfbc-0a2c-4805-bf22-d0648877ca9d" targetNamespace="http://schemas.microsoft.com/office/2006/metadata/properties" ma:root="true" ma:fieldsID="e57d2808825aac55a86703e3788248d4" ns1:_="" ns2:_="" ns3:_="">
    <xsd:import namespace="http://schemas.microsoft.com/sharepoint/v3"/>
    <xsd:import namespace="320bc15b-6623-44b1-b36c-f22f9b0446bb"/>
    <xsd:import namespace="eab1cfbc-0a2c-4805-bf22-d0648877ca9d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Sort_x0020_Categories" minOccurs="0"/>
                <xsd:element ref="ns2:Appendix" minOccurs="0"/>
                <xsd:element ref="ns2:Recovery_x0020_Document_x0020_Library" minOccurs="0"/>
                <xsd:element ref="ns2:HazMitPlanOrderNumber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bc15b-6623-44b1-b36c-f22f9b0446bb" elementFormDefault="qualified">
    <xsd:import namespace="http://schemas.microsoft.com/office/2006/documentManagement/types"/>
    <xsd:import namespace="http://schemas.microsoft.com/office/infopath/2007/PartnerControls"/>
    <xsd:element name="Category" ma:index="2" nillable="true" ma:displayName="Category" ma:default="PA Delivery Model Orientatio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Forms"/>
                        <xsd:enumeration value="Damage Assessment"/>
                        <xsd:enumeration value="Disaster Reimbursement Report"/>
                        <xsd:enumeration value="Debris Contact"/>
                        <xsd:enumeration value="Debris Management"/>
                        <xsd:enumeration value="Declaration Process"/>
                        <xsd:enumeration value="Final Inspection"/>
                        <xsd:enumeration value="Public Assistance Guidance"/>
                        <xsd:enumeration value="Project Status Information"/>
                        <xsd:enumeration value="EMMIE"/>
                        <xsd:enumeration value="FEMA Delivery Model"/>
                        <xsd:enumeration value="Hazard Mitigation"/>
                        <xsd:enumeration value="Hazard Mitigation Meeting Minutes"/>
                        <xsd:enumeration value="IA PDA Manual and Forms"/>
                        <xsd:enumeration value="Public Assistance Process"/>
                        <xsd:enumeration value="State Hazard Mitigation Plan"/>
                        <xsd:enumeration value="Recovery Document Library"/>
                        <xsd:enumeration value="PA Delivery Model Orientatio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ort_x0020_Categories" ma:index="3" nillable="true" ma:displayName="Sort Categories" ma:list="{a51c2186-2ac6-4297-97f1-a4c5412858a2}" ma:internalName="Sort_x0020_Categories" ma:readOnly="false" ma:showField="Title">
      <xsd:simpleType>
        <xsd:restriction base="dms:Lookup"/>
      </xsd:simpleType>
    </xsd:element>
    <xsd:element name="Appendix" ma:index="4" nillable="true" ma:displayName="Appendix" ma:internalName="Appendix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hanced / Standard Plan combined"/>
                    <xsd:enumeration value="Enhanced Plan"/>
                    <xsd:enumeration value="Standard Plan"/>
                    <xsd:enumeration value="Standard  - Appendix 2"/>
                    <xsd:enumeration value="Standard  - Appendix 3"/>
                    <xsd:enumeration value="Standard  - Appendix 4"/>
                    <xsd:enumeration value="Standard  - Appendix 5"/>
                    <xsd:enumeration value="Standard  - Appendix 6"/>
                    <xsd:enumeration value="Enhanced  - Appendix 2"/>
                    <xsd:enumeration value="Enhanced  - Appendix 3"/>
                    <xsd:enumeration value="Enhanced  - Appendix 4"/>
                    <xsd:enumeration value="Enhanced  - Appendix 5"/>
                    <xsd:enumeration value="Enhanced  - Appendix 6"/>
                    <xsd:enumeration value="Enhanced  - Appendix 7"/>
                  </xsd:restriction>
                </xsd:simpleType>
              </xsd:element>
            </xsd:sequence>
          </xsd:extension>
        </xsd:complexContent>
      </xsd:complexType>
    </xsd:element>
    <xsd:element name="Recovery_x0020_Document_x0020_Library" ma:index="5" nillable="true" ma:displayName="Recovery Document Library" ma:default="1" ma:internalName="Recovery_x0020_Document_x0020_Library">
      <xsd:simpleType>
        <xsd:restriction base="dms:Boolean"/>
      </xsd:simpleType>
    </xsd:element>
    <xsd:element name="HazMitPlanOrderNumber" ma:index="6" nillable="true" ma:displayName="HazMitPlanOrderNumber" ma:internalName="HazMitPlanOrderNumber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b1cfbc-0a2c-4805-bf22-d0648877ca9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320bc15b-6623-44b1-b36c-f22f9b0446bb">
      <Value>FEMA Delivery Model</Value>
    </Category>
    <PublishingExpirationDate xmlns="http://schemas.microsoft.com/sharepoint/v3" xsi:nil="true"/>
    <Appendix xmlns="320bc15b-6623-44b1-b36c-f22f9b0446bb"/>
    <Recovery_x0020_Document_x0020_Library xmlns="320bc15b-6623-44b1-b36c-f22f9b0446bb">true</Recovery_x0020_Document_x0020_Library>
    <PublishingStartDate xmlns="http://schemas.microsoft.com/sharepoint/v3" xsi:nil="true"/>
    <HazMitPlanOrderNumber xmlns="320bc15b-6623-44b1-b36c-f22f9b0446bb" xsi:nil="true"/>
    <Sort_x0020_Categories xmlns="320bc15b-6623-44b1-b36c-f22f9b0446bb">11</Sort_x0020_Categories>
  </documentManagement>
</p:properties>
</file>

<file path=customXml/itemProps1.xml><?xml version="1.0" encoding="utf-8"?>
<ds:datastoreItem xmlns:ds="http://schemas.openxmlformats.org/officeDocument/2006/customXml" ds:itemID="{04CD8111-3E85-46D1-890C-D42A26E89C24}"/>
</file>

<file path=customXml/itemProps2.xml><?xml version="1.0" encoding="utf-8"?>
<ds:datastoreItem xmlns:ds="http://schemas.openxmlformats.org/officeDocument/2006/customXml" ds:itemID="{9352E466-4DCD-44AB-BE94-8EB055092544}"/>
</file>

<file path=customXml/itemProps3.xml><?xml version="1.0" encoding="utf-8"?>
<ds:datastoreItem xmlns:ds="http://schemas.openxmlformats.org/officeDocument/2006/customXml" ds:itemID="{11D715FD-FC1C-43C6-B1AB-A478FBB6F72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16021</TotalTime>
  <Words>465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Phase IV - Reviews</vt:lpstr>
      <vt:lpstr>Phase IV – Obligation</vt:lpstr>
      <vt:lpstr>Phase IV - Reviews</vt:lpstr>
      <vt:lpstr>Phase IV - Reviews</vt:lpstr>
      <vt:lpstr>Phase IV - Reviews</vt:lpstr>
      <vt:lpstr>Phase IV - Reviews</vt:lpstr>
      <vt:lpstr>Questions</vt:lpstr>
      <vt:lpstr>Conclusion of Unit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6 - Phase IV - Reviews</dc:title>
  <dc:creator>Pack, Eddie</dc:creator>
  <cp:lastModifiedBy>Carr, John</cp:lastModifiedBy>
  <cp:revision>629</cp:revision>
  <cp:lastPrinted>2015-09-01T13:23:53Z</cp:lastPrinted>
  <dcterms:created xsi:type="dcterms:W3CDTF">2007-09-27T13:34:17Z</dcterms:created>
  <dcterms:modified xsi:type="dcterms:W3CDTF">2017-10-30T14:16:16Z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0x0101001890D762029CE84B96C87ACFF56B9A05</vt:lpwstr>
  </property>
  <property fmtid="{D5CDD505-2E9C-101B-9397-08002B2CF9AE}" pid="3" name="Order">
    <vt:r8>25300</vt:r8>
  </property>
</Properties>
</file>